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3" r:id="rId1"/>
  </p:sldMasterIdLst>
  <p:sldIdLst>
    <p:sldId id="256" r:id="rId2"/>
    <p:sldId id="267" r:id="rId3"/>
    <p:sldId id="266" r:id="rId4"/>
    <p:sldId id="265" r:id="rId5"/>
    <p:sldId id="257" r:id="rId6"/>
    <p:sldId id="258" r:id="rId7"/>
    <p:sldId id="259" r:id="rId8"/>
    <p:sldId id="260" r:id="rId9"/>
    <p:sldId id="261" r:id="rId10"/>
    <p:sldId id="262" r:id="rId11"/>
    <p:sldId id="268"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39"/>
    <p:restoredTop sz="94705"/>
  </p:normalViewPr>
  <p:slideViewPr>
    <p:cSldViewPr snapToGrid="0" snapToObjects="1">
      <p:cViewPr varScale="1">
        <p:scale>
          <a:sx n="108" d="100"/>
          <a:sy n="108" d="100"/>
        </p:scale>
        <p:origin x="3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D22F896-40B5-4ADD-8801-0D06FADFA095}" type="slidenum">
              <a:rPr lang="en-US" smtClean="0"/>
              <a:t>‹#›</a:t>
            </a:fld>
            <a:endParaRPr lang="en-US" dirty="0"/>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11/18/16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48A87A34-81AB-432B-8DAE-1953F412C126}" type="datetimeFigureOut">
              <a:rPr lang="en-US" smtClean="0"/>
              <a:t>11/18/16</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D22F896-40B5-4ADD-8801-0D06FADFA095}" type="slidenum">
              <a:rPr lang="en-US" smtClean="0"/>
              <a:t>‹#›</a:t>
            </a:fld>
            <a:endParaRPr lang="en-US"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11/18/16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11/18/16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A87A34-81AB-432B-8DAE-1953F412C126}" type="datetimeFigureOut">
              <a:rPr lang="en-US" smtClean="0"/>
              <a:t>11/18/16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11/18/16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11/18/16</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11/18/16</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microsoft.com/office/2007/relationships/hdphoto" Target="../media/hdphoto1.wdp"/><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8A87A34-81AB-432B-8DAE-1953F412C126}" type="datetimeFigureOut">
              <a:rPr lang="en-US" smtClean="0"/>
              <a:pPr/>
              <a:t>11/18/16</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6636920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 Id="rId3" Type="http://schemas.openxmlformats.org/officeDocument/2006/relationships/image" Target="../media/image5.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f"/><Relationship Id="rId3" Type="http://schemas.openxmlformats.org/officeDocument/2006/relationships/image" Target="../media/image1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tiff"/><Relationship Id="rId3" Type="http://schemas.openxmlformats.org/officeDocument/2006/relationships/image" Target="../media/image1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tiff"/><Relationship Id="rId3"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b-NO" sz="7200" dirty="0" smtClean="0"/>
              <a:t>Presentasjon av boken ”organisering i en verden i bevegelse”</a:t>
            </a:r>
            <a:endParaRPr lang="nb-NO" sz="7200" dirty="0"/>
          </a:p>
        </p:txBody>
      </p:sp>
      <p:sp>
        <p:nvSpPr>
          <p:cNvPr id="3" name="Subtitle 2"/>
          <p:cNvSpPr>
            <a:spLocks noGrp="1"/>
          </p:cNvSpPr>
          <p:nvPr>
            <p:ph type="subTitle" idx="1"/>
          </p:nvPr>
        </p:nvSpPr>
        <p:spPr/>
        <p:txBody>
          <a:bodyPr>
            <a:normAutofit lnSpcReduction="10000"/>
          </a:bodyPr>
          <a:lstStyle/>
          <a:p>
            <a:r>
              <a:rPr lang="nb-NO" dirty="0" smtClean="0"/>
              <a:t>Tor Hernes</a:t>
            </a:r>
          </a:p>
          <a:p>
            <a:r>
              <a:rPr lang="nb-NO" dirty="0" smtClean="0"/>
              <a:t>Professor, Copenhagen Business School og Høgskolen i Sørøst-Norge</a:t>
            </a:r>
            <a:endParaRPr lang="nb-NO"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853542">
            <a:off x="10351750" y="175544"/>
            <a:ext cx="1719547" cy="2330899"/>
          </a:xfrm>
          <a:prstGeom prst="rect">
            <a:avLst/>
          </a:prstGeom>
        </p:spPr>
      </p:pic>
    </p:spTree>
    <p:extLst>
      <p:ext uri="{BB962C8B-B14F-4D97-AF65-F5344CB8AC3E}">
        <p14:creationId xmlns:p14="http://schemas.microsoft.com/office/powerpoint/2010/main" val="1670246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462987">
            <a:off x="1761542" y="368998"/>
            <a:ext cx="4746129" cy="6198433"/>
          </a:xfrm>
          <a:prstGeom prst="rect">
            <a:avLst/>
          </a:prstGeom>
          <a:ln>
            <a:solidFill>
              <a:schemeClr val="accent1"/>
            </a:solidFill>
          </a:ln>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3602" y="406793"/>
            <a:ext cx="1719547" cy="2330899"/>
          </a:xfrm>
          <a:prstGeom prst="rect">
            <a:avLst/>
          </a:prstGeom>
        </p:spPr>
      </p:pic>
    </p:spTree>
    <p:extLst>
      <p:ext uri="{BB962C8B-B14F-4D97-AF65-F5344CB8AC3E}">
        <p14:creationId xmlns:p14="http://schemas.microsoft.com/office/powerpoint/2010/main" val="1596092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2929" y="684373"/>
            <a:ext cx="8756073" cy="5078313"/>
          </a:xfrm>
          <a:prstGeom prst="rect">
            <a:avLst/>
          </a:prstGeom>
        </p:spPr>
        <p:txBody>
          <a:bodyPr wrap="square">
            <a:spAutoFit/>
          </a:bodyPr>
          <a:lstStyle/>
          <a:p>
            <a:pPr indent="457200" algn="just">
              <a:spcAft>
                <a:spcPts val="0"/>
              </a:spcAft>
            </a:pPr>
            <a:r>
              <a:rPr lang="nb-NO" b="1" dirty="0">
                <a:solidFill>
                  <a:srgbClr val="C00000"/>
                </a:solidFill>
                <a:latin typeface="Helvetica Neue" charset="0"/>
                <a:ea typeface="ＭＳ 明朝" charset="-128"/>
                <a:cs typeface="Times New Roman" charset="0"/>
              </a:rPr>
              <a:t>Om forfatteren </a:t>
            </a:r>
            <a:endParaRPr lang="en-US" dirty="0">
              <a:solidFill>
                <a:srgbClr val="C00000"/>
              </a:solidFill>
              <a:latin typeface="Helvetica Neue" charset="0"/>
              <a:ea typeface="ＭＳ 明朝" charset="-128"/>
              <a:cs typeface="Times New Roman" charset="0"/>
            </a:endParaRPr>
          </a:p>
          <a:p>
            <a:pPr indent="457200" algn="just">
              <a:spcAft>
                <a:spcPts val="0"/>
              </a:spcAft>
            </a:pPr>
            <a:r>
              <a:rPr lang="nb-NO" dirty="0">
                <a:latin typeface="Helvetica Neue" charset="0"/>
                <a:ea typeface="ＭＳ 明朝" charset="-128"/>
                <a:cs typeface="Times New Roman" charset="0"/>
              </a:rPr>
              <a:t> </a:t>
            </a:r>
            <a:endParaRPr lang="en-US" dirty="0">
              <a:latin typeface="Helvetica Neue" charset="0"/>
              <a:ea typeface="ＭＳ 明朝" charset="-128"/>
              <a:cs typeface="Times New Roman" charset="0"/>
            </a:endParaRPr>
          </a:p>
          <a:p>
            <a:pPr indent="457200" algn="just">
              <a:spcAft>
                <a:spcPts val="0"/>
              </a:spcAft>
            </a:pPr>
            <a:r>
              <a:rPr lang="nb-NO" dirty="0">
                <a:latin typeface="Helvetica Neue" charset="0"/>
                <a:ea typeface="ＭＳ 明朝" charset="-128"/>
                <a:cs typeface="Times New Roman" charset="0"/>
              </a:rPr>
              <a:t>Tor Hernes er Professor i Organisasjonsteori ved Copenhagen Business School og Professor II ved Høgskolen Sørøst-Norge. Han er internasjonalt anerkjent for sitt teoretiske arbeid med prosess, organisasjon og tid, og har skrevet en rekke bøker og artikler om emnet. Tor Hernes er utdannet sivilingeniør fra Universitetet i Southampton og har arbeidet i FN og som rådgiver innen ledelse og organisering i forskjellige deler av verden. Han tok sin doktorgrad om organisasjonslæring ved Universitetet i Lancaster i 1996. Fra 1996 til 2000 underviste han ved Universitetet i Tromsø og fra 2000 til 2008 ved Handelshøyskolen BI i Oslo, hvor han ble professor i 2003. Han har vært ansatt ved Copenhagen Business School siden 2008 og ved Høgskolen i Sørøst-Norge som Professor II siden 2013. Tor Hernes har bred erfaring fra undervisning og veiledning på bachelor, master og </a:t>
            </a:r>
            <a:r>
              <a:rPr lang="nb-NO" dirty="0" err="1">
                <a:latin typeface="Helvetica Neue" charset="0"/>
                <a:ea typeface="ＭＳ 明朝" charset="-128"/>
                <a:cs typeface="Times New Roman" charset="0"/>
              </a:rPr>
              <a:t>Ph.D</a:t>
            </a:r>
            <a:r>
              <a:rPr lang="nb-NO" dirty="0">
                <a:latin typeface="Helvetica Neue" charset="0"/>
                <a:ea typeface="ＭＳ 明朝" charset="-128"/>
                <a:cs typeface="Times New Roman" charset="0"/>
              </a:rPr>
              <a:t>, samt fra utvikling og ledelse av en rekke undervisningsprogrammer. Han ble i 2014 tildelt NEON-prisen for fremragende bidrag til norsk organisasjonsforskning. I 2015 ble han tildelt The George R. Terry Book </a:t>
            </a:r>
            <a:r>
              <a:rPr lang="nb-NO" dirty="0" err="1">
                <a:latin typeface="Helvetica Neue" charset="0"/>
                <a:ea typeface="ＭＳ 明朝" charset="-128"/>
                <a:cs typeface="Times New Roman" charset="0"/>
              </a:rPr>
              <a:t>Award</a:t>
            </a:r>
            <a:r>
              <a:rPr lang="nb-NO" dirty="0">
                <a:latin typeface="Helvetica Neue" charset="0"/>
                <a:ea typeface="ＭＳ 明朝" charset="-128"/>
                <a:cs typeface="Times New Roman" charset="0"/>
              </a:rPr>
              <a:t> fra The American </a:t>
            </a:r>
            <a:r>
              <a:rPr lang="nb-NO" dirty="0" err="1">
                <a:latin typeface="Helvetica Neue" charset="0"/>
                <a:ea typeface="ＭＳ 明朝" charset="-128"/>
                <a:cs typeface="Times New Roman" charset="0"/>
              </a:rPr>
              <a:t>Academy</a:t>
            </a:r>
            <a:r>
              <a:rPr lang="nb-NO" dirty="0">
                <a:latin typeface="Helvetica Neue" charset="0"/>
                <a:ea typeface="ＭＳ 明朝" charset="-128"/>
                <a:cs typeface="Times New Roman" charset="0"/>
              </a:rPr>
              <a:t> </a:t>
            </a:r>
            <a:r>
              <a:rPr lang="nb-NO" dirty="0" err="1">
                <a:latin typeface="Helvetica Neue" charset="0"/>
                <a:ea typeface="ＭＳ 明朝" charset="-128"/>
                <a:cs typeface="Times New Roman" charset="0"/>
              </a:rPr>
              <a:t>of</a:t>
            </a:r>
            <a:r>
              <a:rPr lang="nb-NO" dirty="0">
                <a:latin typeface="Helvetica Neue" charset="0"/>
                <a:ea typeface="ＭＳ 明朝" charset="-128"/>
                <a:cs typeface="Times New Roman" charset="0"/>
              </a:rPr>
              <a:t> Management for boken </a:t>
            </a:r>
            <a:r>
              <a:rPr lang="nb-NO" i="1" dirty="0">
                <a:latin typeface="Helvetica Neue" charset="0"/>
                <a:ea typeface="ＭＳ 明朝" charset="-128"/>
                <a:cs typeface="Times New Roman" charset="0"/>
              </a:rPr>
              <a:t>A </a:t>
            </a:r>
            <a:r>
              <a:rPr lang="nb-NO" i="1" dirty="0" err="1">
                <a:latin typeface="Helvetica Neue" charset="0"/>
                <a:ea typeface="ＭＳ 明朝" charset="-128"/>
                <a:cs typeface="Times New Roman" charset="0"/>
              </a:rPr>
              <a:t>Process</a:t>
            </a:r>
            <a:r>
              <a:rPr lang="nb-NO" i="1" dirty="0">
                <a:latin typeface="Helvetica Neue" charset="0"/>
                <a:ea typeface="ＭＳ 明朝" charset="-128"/>
                <a:cs typeface="Times New Roman" charset="0"/>
              </a:rPr>
              <a:t> </a:t>
            </a:r>
            <a:r>
              <a:rPr lang="nb-NO" i="1" dirty="0" err="1">
                <a:latin typeface="Helvetica Neue" charset="0"/>
                <a:ea typeface="ＭＳ 明朝" charset="-128"/>
                <a:cs typeface="Times New Roman" charset="0"/>
              </a:rPr>
              <a:t>Theory</a:t>
            </a:r>
            <a:r>
              <a:rPr lang="nb-NO" i="1" dirty="0">
                <a:latin typeface="Helvetica Neue" charset="0"/>
                <a:ea typeface="ＭＳ 明朝" charset="-128"/>
                <a:cs typeface="Times New Roman" charset="0"/>
              </a:rPr>
              <a:t> </a:t>
            </a:r>
            <a:r>
              <a:rPr lang="nb-NO" i="1" dirty="0" err="1">
                <a:latin typeface="Helvetica Neue" charset="0"/>
                <a:ea typeface="ＭＳ 明朝" charset="-128"/>
                <a:cs typeface="Times New Roman" charset="0"/>
              </a:rPr>
              <a:t>of</a:t>
            </a:r>
            <a:r>
              <a:rPr lang="nb-NO" i="1" dirty="0">
                <a:latin typeface="Helvetica Neue" charset="0"/>
                <a:ea typeface="ＭＳ 明朝" charset="-128"/>
                <a:cs typeface="Times New Roman" charset="0"/>
              </a:rPr>
              <a:t> Organization</a:t>
            </a:r>
            <a:r>
              <a:rPr lang="nb-NO" dirty="0">
                <a:latin typeface="Helvetica Neue" charset="0"/>
                <a:ea typeface="ＭＳ 明朝" charset="-128"/>
                <a:cs typeface="Times New Roman" charset="0"/>
              </a:rPr>
              <a:t> for det beste bokbidrag til internasjonal ledelsesforskning dette året.</a:t>
            </a:r>
            <a:endParaRPr lang="en-US" dirty="0">
              <a:effectLst/>
              <a:latin typeface="Helvetica Neue" charset="0"/>
              <a:ea typeface="ＭＳ 明朝" charset="-128"/>
              <a:cs typeface="Times New Roman" charset="0"/>
            </a:endParaRPr>
          </a:p>
        </p:txBody>
      </p:sp>
    </p:spTree>
    <p:extLst>
      <p:ext uri="{BB962C8B-B14F-4D97-AF65-F5344CB8AC3E}">
        <p14:creationId xmlns:p14="http://schemas.microsoft.com/office/powerpoint/2010/main" val="422442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0202" y="712332"/>
            <a:ext cx="5845083" cy="4050792"/>
          </a:xfrm>
        </p:spPr>
        <p:txBody>
          <a:bodyPr>
            <a:normAutofit fontScale="92500" lnSpcReduction="20000"/>
          </a:bodyPr>
          <a:lstStyle/>
          <a:p>
            <a:r>
              <a:rPr lang="nb-NO" dirty="0"/>
              <a:t>Denne boken tar leseren med inn i den prosessuelle handlingsverden, hvor organisatoriske hendelser, dramaer, suksesser og relasjoner reelt utspiller seg. Det gjør den ved å fortolke organisasjoner fra der hvor prosesser igangsettes, endres, avsluttes eller fortsettes. Selve kjernen i tenkningen bak boken er at organisasjoner utelukkende består av prosesser i form av organisering</a:t>
            </a:r>
            <a:r>
              <a:rPr lang="nb-NO" dirty="0" smtClean="0"/>
              <a:t>.</a:t>
            </a:r>
          </a:p>
          <a:p>
            <a:r>
              <a:rPr lang="nb-NO" dirty="0" smtClean="0"/>
              <a:t>Viktige og aktuelle organisasjonsteoretiske perspektiver læres ved at studentene får tilgang til de via den prosessuelle handlingsverden, og ikke motsatt, som er tilfelle med de vanlige bøkene om organisasjon og ledelse. I denne boken får de sjansen til å ”oppdage” perspektivene gjennom forståelse av hvordan de fungerer i forhold til organisasjonens ”indre liv”.</a:t>
            </a:r>
            <a:endParaRPr lang="nb-NO"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460731">
            <a:off x="6594445" y="1871381"/>
            <a:ext cx="5378396" cy="3641275"/>
          </a:xfrm>
          <a:prstGeom prst="rect">
            <a:avLst/>
          </a:prstGeom>
        </p:spPr>
      </p:pic>
    </p:spTree>
    <p:extLst>
      <p:ext uri="{BB962C8B-B14F-4D97-AF65-F5344CB8AC3E}">
        <p14:creationId xmlns:p14="http://schemas.microsoft.com/office/powerpoint/2010/main" val="1456517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74754" y="1154244"/>
            <a:ext cx="5606321" cy="4437088"/>
          </a:xfrm>
        </p:spPr>
        <p:txBody>
          <a:bodyPr>
            <a:normAutofit/>
          </a:bodyPr>
          <a:lstStyle/>
          <a:p>
            <a:r>
              <a:rPr lang="nb-NO" dirty="0" smtClean="0"/>
              <a:t>Boken </a:t>
            </a:r>
            <a:r>
              <a:rPr lang="nb-NO" dirty="0"/>
              <a:t>passer for deg hvis du studerer organisasjon og ledelse og vil forstå selve dynamikken i organisasjoner</a:t>
            </a:r>
            <a:r>
              <a:rPr lang="nb-NO" dirty="0" smtClean="0"/>
              <a:t>.</a:t>
            </a:r>
          </a:p>
          <a:p>
            <a:r>
              <a:rPr lang="nb-NO" dirty="0"/>
              <a:t>Boken passer også for de som skal skrive oppgaver om ledelse eller organisasjon, gjerne i sammenheng med at de har vært inne og gjort noen observasjoner eller intervjuer om en utvalgt problemstilling</a:t>
            </a:r>
            <a:r>
              <a:rPr lang="nb-NO" dirty="0" smtClean="0"/>
              <a:t>.</a:t>
            </a:r>
          </a:p>
          <a:p>
            <a:r>
              <a:rPr lang="nb-NO" dirty="0"/>
              <a:t>Boken passer også for deg hvis du har ansvar for organisering og er nysgjerrig på hva det vil si å utføre det vi kan kalle ”meningsledelse”, hvor formidling av mening er en sentral del av det å lede.</a:t>
            </a:r>
          </a:p>
        </p:txBody>
      </p:sp>
      <p:sp>
        <p:nvSpPr>
          <p:cNvPr id="3" name="TextBox 2"/>
          <p:cNvSpPr txBox="1"/>
          <p:nvPr/>
        </p:nvSpPr>
        <p:spPr>
          <a:xfrm rot="496346">
            <a:off x="6171735" y="699018"/>
            <a:ext cx="5485919" cy="3046988"/>
          </a:xfrm>
          <a:prstGeom prst="rect">
            <a:avLst/>
          </a:prstGeom>
          <a:noFill/>
          <a:ln>
            <a:solidFill>
              <a:schemeClr val="accent1"/>
            </a:solidFill>
          </a:ln>
        </p:spPr>
        <p:txBody>
          <a:bodyPr wrap="square" rtlCol="0">
            <a:spAutoFit/>
          </a:bodyPr>
          <a:lstStyle/>
          <a:p>
            <a:r>
              <a:rPr lang="nb-NO" sz="1600" dirty="0" smtClean="0">
                <a:solidFill>
                  <a:srgbClr val="C00000"/>
                </a:solidFill>
              </a:rPr>
              <a:t>”Her </a:t>
            </a:r>
            <a:r>
              <a:rPr lang="nb-NO" sz="1600" dirty="0">
                <a:solidFill>
                  <a:srgbClr val="C00000"/>
                </a:solidFill>
              </a:rPr>
              <a:t>er boken som har betydd så utrolig mye for hvordan jeg betrakter verden og ikke minst for hvordan jeg handler, både på jobben og hjemme. Et herlig perspektiv som gir så mye mening og hvor jeg blir så lite redd for å gjøre feil. Anbefales alle som på en eller annen måte prøver å forstå og/eller påvirke i en organisasjon</a:t>
            </a:r>
            <a:r>
              <a:rPr lang="nb-NO" sz="1600" dirty="0" smtClean="0">
                <a:solidFill>
                  <a:srgbClr val="C00000"/>
                </a:solidFill>
              </a:rPr>
              <a:t>!”</a:t>
            </a:r>
          </a:p>
          <a:p>
            <a:endParaRPr lang="en-US" sz="1600" dirty="0"/>
          </a:p>
          <a:p>
            <a:r>
              <a:rPr lang="nb-NO" sz="1600" dirty="0"/>
              <a:t>Heidi Therese Hansen, Student på Master i Innovasjon og Ledelse, Høgskolen i Sørøst-Norge og Utviklingsleder ved Gløde A/S</a:t>
            </a:r>
            <a:endParaRPr lang="en-US" sz="1600" dirty="0"/>
          </a:p>
          <a:p>
            <a:endParaRPr lang="nb-NO" sz="1600" dirty="0"/>
          </a:p>
        </p:txBody>
      </p:sp>
    </p:spTree>
    <p:extLst>
      <p:ext uri="{BB962C8B-B14F-4D97-AF65-F5344CB8AC3E}">
        <p14:creationId xmlns:p14="http://schemas.microsoft.com/office/powerpoint/2010/main" val="423931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dirty="0" smtClean="0">
                <a:solidFill>
                  <a:srgbClr val="C00000"/>
                </a:solidFill>
              </a:rPr>
              <a:t>Boken består av fire deler</a:t>
            </a:r>
            <a:endParaRPr lang="nb-NO" dirty="0">
              <a:solidFill>
                <a:srgbClr val="C00000"/>
              </a:solidFill>
            </a:endParaRPr>
          </a:p>
        </p:txBody>
      </p:sp>
      <p:sp>
        <p:nvSpPr>
          <p:cNvPr id="5" name="Content Placeholder 4"/>
          <p:cNvSpPr>
            <a:spLocks noGrp="1"/>
          </p:cNvSpPr>
          <p:nvPr>
            <p:ph idx="1"/>
          </p:nvPr>
        </p:nvSpPr>
        <p:spPr/>
        <p:txBody>
          <a:bodyPr/>
          <a:lstStyle/>
          <a:p>
            <a:r>
              <a:rPr lang="nb-NO" dirty="0"/>
              <a:t>Del 1 introduserer temaet organisering og hva som er noe av </a:t>
            </a:r>
            <a:r>
              <a:rPr lang="nb-NO" dirty="0" smtClean="0"/>
              <a:t>grunntenkningen rundt </a:t>
            </a:r>
            <a:r>
              <a:rPr lang="nb-NO" dirty="0"/>
              <a:t>temaet</a:t>
            </a:r>
            <a:r>
              <a:rPr lang="nb-NO" dirty="0" smtClean="0"/>
              <a:t>.</a:t>
            </a:r>
          </a:p>
          <a:p>
            <a:r>
              <a:rPr lang="nb-NO" dirty="0"/>
              <a:t>Del 2 presenterer en modell for organisering og </a:t>
            </a:r>
            <a:r>
              <a:rPr lang="nb-NO" dirty="0" smtClean="0"/>
              <a:t>meningsskaping</a:t>
            </a:r>
          </a:p>
          <a:p>
            <a:r>
              <a:rPr lang="nb-NO" dirty="0"/>
              <a:t>Del 3 knytter organisering opp mot utvalgte organisasjonsteoretiske </a:t>
            </a:r>
            <a:r>
              <a:rPr lang="nb-NO" dirty="0" smtClean="0"/>
              <a:t>begreper som </a:t>
            </a:r>
            <a:r>
              <a:rPr lang="nb-NO" dirty="0"/>
              <a:t>for eksempel </a:t>
            </a:r>
            <a:r>
              <a:rPr lang="nb-NO" dirty="0" smtClean="0"/>
              <a:t>læring</a:t>
            </a:r>
            <a:r>
              <a:rPr lang="nb-NO" dirty="0"/>
              <a:t>, etikk, </a:t>
            </a:r>
            <a:r>
              <a:rPr lang="nb-NO" dirty="0" smtClean="0"/>
              <a:t>teknologi, endring</a:t>
            </a:r>
            <a:r>
              <a:rPr lang="nb-NO" dirty="0"/>
              <a:t>, strategi, makt, kultur og identitet.</a:t>
            </a:r>
            <a:endParaRPr lang="nb-NO" dirty="0" smtClean="0"/>
          </a:p>
          <a:p>
            <a:r>
              <a:rPr lang="nb-NO" dirty="0"/>
              <a:t>Del 4 omhandler hvordan organiseringsprosesser kan studeres og </a:t>
            </a:r>
            <a:r>
              <a:rPr lang="nb-NO" dirty="0" smtClean="0"/>
              <a:t>analyseres. Her </a:t>
            </a:r>
            <a:r>
              <a:rPr lang="nb-NO" dirty="0"/>
              <a:t>vektlegges det hvordan man kan skrive oppgaver med utgangspunkt </a:t>
            </a:r>
            <a:r>
              <a:rPr lang="nb-NO" dirty="0" smtClean="0"/>
              <a:t>i boken</a:t>
            </a:r>
            <a:r>
              <a:rPr lang="nb-NO" dirty="0"/>
              <a:t>.</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853542">
            <a:off x="260035" y="4589049"/>
            <a:ext cx="1719547" cy="2330899"/>
          </a:xfrm>
          <a:prstGeom prst="rect">
            <a:avLst/>
          </a:prstGeom>
        </p:spPr>
      </p:pic>
    </p:spTree>
    <p:extLst>
      <p:ext uri="{BB962C8B-B14F-4D97-AF65-F5344CB8AC3E}">
        <p14:creationId xmlns:p14="http://schemas.microsoft.com/office/powerpoint/2010/main" val="1112771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082" y="1108456"/>
            <a:ext cx="7867307" cy="3292856"/>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197"/>
          <a:stretch/>
        </p:blipFill>
        <p:spPr>
          <a:xfrm rot="574873">
            <a:off x="8269389" y="4401312"/>
            <a:ext cx="3166707" cy="2046948"/>
          </a:xfrm>
          <a:prstGeom prst="rect">
            <a:avLst/>
          </a:prstGeom>
          <a:ln>
            <a:solidFill>
              <a:schemeClr val="accent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53542">
            <a:off x="260035" y="4589049"/>
            <a:ext cx="1719547" cy="2330899"/>
          </a:xfrm>
          <a:prstGeom prst="rect">
            <a:avLst/>
          </a:prstGeom>
        </p:spPr>
      </p:pic>
    </p:spTree>
    <p:extLst>
      <p:ext uri="{BB962C8B-B14F-4D97-AF65-F5344CB8AC3E}">
        <p14:creationId xmlns:p14="http://schemas.microsoft.com/office/powerpoint/2010/main" val="1072238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4170" y="494629"/>
            <a:ext cx="7336790" cy="5848767"/>
            <a:chOff x="1002538" y="437896"/>
            <a:chExt cx="7336790" cy="5848767"/>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2538" y="437896"/>
              <a:ext cx="7092950" cy="3422413"/>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4702" y="3889248"/>
              <a:ext cx="7294626" cy="2397415"/>
            </a:xfrm>
            <a:prstGeom prst="rect">
              <a:avLst/>
            </a:prstGeom>
          </p:spPr>
        </p:pic>
      </p:gr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611771">
            <a:off x="6149625" y="4772268"/>
            <a:ext cx="5787542" cy="1432560"/>
          </a:xfrm>
          <a:prstGeom prst="rect">
            <a:avLst/>
          </a:prstGeom>
          <a:ln>
            <a:solidFill>
              <a:schemeClr val="accent1"/>
            </a:solidFill>
          </a:ln>
        </p:spPr>
      </p:pic>
    </p:spTree>
    <p:extLst>
      <p:ext uri="{BB962C8B-B14F-4D97-AF65-F5344CB8AC3E}">
        <p14:creationId xmlns:p14="http://schemas.microsoft.com/office/powerpoint/2010/main" val="15757470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1713" y="158496"/>
            <a:ext cx="4480975" cy="4746187"/>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9171" y="487679"/>
            <a:ext cx="4104829" cy="5991645"/>
          </a:xfrm>
          <a:prstGeom prst="rect">
            <a:avLst/>
          </a:prstGeom>
        </p:spPr>
      </p:pic>
    </p:spTree>
    <p:extLst>
      <p:ext uri="{BB962C8B-B14F-4D97-AF65-F5344CB8AC3E}">
        <p14:creationId xmlns:p14="http://schemas.microsoft.com/office/powerpoint/2010/main" val="19772364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9044" y="739115"/>
            <a:ext cx="5029200" cy="5291328"/>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66044">
            <a:off x="6372064" y="2232185"/>
            <a:ext cx="5298823" cy="3681691"/>
          </a:xfrm>
          <a:prstGeom prst="rect">
            <a:avLst/>
          </a:prstGeom>
          <a:ln>
            <a:solidFill>
              <a:schemeClr val="accent1"/>
            </a:solidFill>
          </a:ln>
        </p:spPr>
      </p:pic>
    </p:spTree>
    <p:extLst>
      <p:ext uri="{BB962C8B-B14F-4D97-AF65-F5344CB8AC3E}">
        <p14:creationId xmlns:p14="http://schemas.microsoft.com/office/powerpoint/2010/main" val="12517001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7238" y="661162"/>
            <a:ext cx="6926437" cy="136271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60169">
            <a:off x="5649038" y="1712794"/>
            <a:ext cx="5846971" cy="4446207"/>
          </a:xfrm>
          <a:prstGeom prst="rect">
            <a:avLst/>
          </a:prstGeom>
          <a:ln>
            <a:solidFill>
              <a:schemeClr val="accent1"/>
            </a:solidFill>
          </a:ln>
        </p:spPr>
      </p:pic>
    </p:spTree>
    <p:extLst>
      <p:ext uri="{BB962C8B-B14F-4D97-AF65-F5344CB8AC3E}">
        <p14:creationId xmlns:p14="http://schemas.microsoft.com/office/powerpoint/2010/main" val="12684992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Wood Type</Template>
  <TotalTime>1343</TotalTime>
  <Words>404</Words>
  <Application>Microsoft Macintosh PowerPoint</Application>
  <PresentationFormat>Widescreen</PresentationFormat>
  <Paragraphs>19</Paragraphs>
  <Slides>11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Calibri</vt:lpstr>
      <vt:lpstr>Helvetica Neue</vt:lpstr>
      <vt:lpstr>ＭＳ 明朝</vt:lpstr>
      <vt:lpstr>Rockwell</vt:lpstr>
      <vt:lpstr>Rockwell Condensed</vt:lpstr>
      <vt:lpstr>Rockwell Extra Bold</vt:lpstr>
      <vt:lpstr>Times New Roman</vt:lpstr>
      <vt:lpstr>Wingdings</vt:lpstr>
      <vt:lpstr>Wood Type</vt:lpstr>
      <vt:lpstr>Presentasjon av boken ”organisering i en verden i bevegelse”</vt:lpstr>
      <vt:lpstr>PowerPoint Presentation</vt:lpstr>
      <vt:lpstr>PowerPoint Presentation</vt:lpstr>
      <vt:lpstr>Boken består av fire deler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Presentasjon av boken ”organisering i en verden i bevegelse”</dc:title>
  <dc:creator>Tor Hernes</dc:creator>
  <cp:lastModifiedBy>Tor Hernes</cp:lastModifiedBy>
  <cp:revision>17</cp:revision>
  <dcterms:created xsi:type="dcterms:W3CDTF">2016-11-17T07:45:24Z</dcterms:created>
  <dcterms:modified xsi:type="dcterms:W3CDTF">2016-11-18T08:15:09Z</dcterms:modified>
</cp:coreProperties>
</file>